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 snapToGrid="0" snapToObjects="1">
      <p:cViewPr>
        <p:scale>
          <a:sx n="114" d="100"/>
          <a:sy n="114" d="100"/>
        </p:scale>
        <p:origin x="-7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508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989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301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064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965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82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559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7538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6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38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5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ABF0-03B9-214F-A0C2-C04DE75FF25F}" type="datetimeFigureOut">
              <a:rPr lang="it-IT" smtClean="0"/>
              <a:pPr/>
              <a:t>24/02/2017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EA927-6142-C947-98B2-63C04175EE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9251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I progetti europei in corso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31472"/>
            <a:ext cx="8229600" cy="3894691"/>
          </a:xfrm>
        </p:spPr>
        <p:txBody>
          <a:bodyPr>
            <a:normAutofit/>
          </a:bodyPr>
          <a:lstStyle/>
          <a:p>
            <a:pPr algn="just"/>
            <a:r>
              <a:rPr lang="it-IT" sz="3000" dirty="0" err="1" smtClean="0"/>
              <a:t>CrePS</a:t>
            </a:r>
            <a:r>
              <a:rPr lang="it-IT" sz="3000" dirty="0" smtClean="0"/>
              <a:t>  (</a:t>
            </a:r>
            <a:r>
              <a:rPr lang="it-IT" sz="3000" dirty="0"/>
              <a:t>programma “Prevenzione e lotta contro il crimine</a:t>
            </a:r>
            <a:r>
              <a:rPr lang="it-IT" sz="3000" dirty="0" smtClean="0"/>
              <a:t>”)</a:t>
            </a:r>
          </a:p>
          <a:p>
            <a:pPr algn="just"/>
            <a:r>
              <a:rPr lang="it-IT" sz="3000" dirty="0" err="1" smtClean="0"/>
              <a:t>Panlife</a:t>
            </a:r>
            <a:r>
              <a:rPr lang="it-IT" sz="3000" dirty="0" smtClean="0"/>
              <a:t> </a:t>
            </a:r>
            <a:r>
              <a:rPr lang="it-IT" sz="3000" dirty="0"/>
              <a:t>(Life +) </a:t>
            </a:r>
          </a:p>
          <a:p>
            <a:pPr algn="just"/>
            <a:r>
              <a:rPr lang="it-IT" sz="3000" dirty="0" smtClean="0"/>
              <a:t>Caretta Caretta (Life +) </a:t>
            </a:r>
          </a:p>
          <a:p>
            <a:pPr algn="just"/>
            <a:r>
              <a:rPr lang="it-IT" sz="3000" dirty="0" err="1" smtClean="0"/>
              <a:t>Intensss</a:t>
            </a:r>
            <a:r>
              <a:rPr lang="it-IT" sz="3000" dirty="0" smtClean="0"/>
              <a:t> PA (</a:t>
            </a:r>
            <a:r>
              <a:rPr lang="it-IT" sz="3000" dirty="0" err="1" smtClean="0"/>
              <a:t>Horizon</a:t>
            </a:r>
            <a:r>
              <a:rPr lang="it-IT" sz="3000" dirty="0" smtClean="0"/>
              <a:t> 2020)</a:t>
            </a:r>
          </a:p>
          <a:p>
            <a:pPr algn="just"/>
            <a:r>
              <a:rPr lang="en-GB" sz="3000" dirty="0" err="1" smtClean="0"/>
              <a:t>GreenS</a:t>
            </a:r>
            <a:r>
              <a:rPr lang="en-GB" sz="3000" dirty="0" smtClean="0"/>
              <a:t> (Horizon 2020)</a:t>
            </a:r>
          </a:p>
          <a:p>
            <a:pPr algn="just"/>
            <a:r>
              <a:rPr lang="en-GB" sz="3000" dirty="0" smtClean="0"/>
              <a:t>SHERPA (</a:t>
            </a:r>
            <a:r>
              <a:rPr lang="en-GB" sz="3000" dirty="0" err="1"/>
              <a:t>I</a:t>
            </a:r>
            <a:r>
              <a:rPr lang="en-GB" sz="3000" dirty="0" err="1" smtClean="0"/>
              <a:t>nterreg</a:t>
            </a:r>
            <a:r>
              <a:rPr lang="en-GB" sz="3000" dirty="0" smtClean="0"/>
              <a:t> MED)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28436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Le attività della Regione sulla CTE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866" y="2181138"/>
            <a:ext cx="8229600" cy="4070860"/>
          </a:xfrm>
        </p:spPr>
        <p:txBody>
          <a:bodyPr>
            <a:normAutofit/>
          </a:bodyPr>
          <a:lstStyle/>
          <a:p>
            <a:pPr algn="just"/>
            <a:r>
              <a:rPr lang="it-IT" sz="3000" dirty="0" smtClean="0"/>
              <a:t>Mappatura fabbisogni e costruzione azioni progettuali (</a:t>
            </a:r>
            <a:r>
              <a:rPr lang="it-IT" sz="3000" dirty="0" err="1" smtClean="0"/>
              <a:t>Interreg</a:t>
            </a:r>
            <a:r>
              <a:rPr lang="it-IT" sz="3000" dirty="0" smtClean="0"/>
              <a:t> </a:t>
            </a:r>
            <a:r>
              <a:rPr lang="it-IT" sz="3000" dirty="0" err="1"/>
              <a:t>Med</a:t>
            </a:r>
            <a:r>
              <a:rPr lang="it-IT" sz="3000" dirty="0"/>
              <a:t>, </a:t>
            </a:r>
            <a:r>
              <a:rPr lang="it-IT" sz="3000" dirty="0" err="1"/>
              <a:t>Interreg</a:t>
            </a:r>
            <a:r>
              <a:rPr lang="it-IT" sz="3000" dirty="0"/>
              <a:t> Europe e </a:t>
            </a:r>
            <a:r>
              <a:rPr lang="it-IT" sz="3000" dirty="0" err="1" smtClean="0"/>
              <a:t>Adrion</a:t>
            </a:r>
            <a:r>
              <a:rPr lang="it-IT" sz="3000" dirty="0" smtClean="0"/>
              <a:t>) </a:t>
            </a:r>
          </a:p>
          <a:p>
            <a:pPr algn="just"/>
            <a:r>
              <a:rPr lang="it-IT" sz="3000" dirty="0" smtClean="0"/>
              <a:t>Presidio tavoli di interregionali (es. EUSAIR)</a:t>
            </a:r>
          </a:p>
          <a:p>
            <a:pPr algn="just"/>
            <a:r>
              <a:rPr lang="it-IT" sz="3000" dirty="0" smtClean="0"/>
              <a:t>Partecipazione a reti e associazioni europee: ERRIN, CRPM,  </a:t>
            </a:r>
            <a:r>
              <a:rPr lang="it-IT" sz="3000" dirty="0" err="1" smtClean="0"/>
              <a:t>NECSTouR</a:t>
            </a:r>
            <a:r>
              <a:rPr lang="it-IT" sz="3000" dirty="0" smtClean="0"/>
              <a:t>, </a:t>
            </a:r>
            <a:r>
              <a:rPr lang="it-IT" sz="3000" dirty="0"/>
              <a:t>Euroregione Adriatico-Ionica, HABITACT. </a:t>
            </a:r>
          </a:p>
        </p:txBody>
      </p:sp>
    </p:spTree>
    <p:extLst>
      <p:ext uri="{BB962C8B-B14F-4D97-AF65-F5344CB8AC3E}">
        <p14:creationId xmlns:p14="http://schemas.microsoft.com/office/powerpoint/2010/main" xmlns="" val="39955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Promuovere la partecipazione territoriale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548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4000" dirty="0"/>
          </a:p>
          <a:p>
            <a:pPr algn="just"/>
            <a:r>
              <a:rPr lang="it-IT" sz="3000" dirty="0" smtClean="0"/>
              <a:t>Azioni di comunicazione e animazione territoriale </a:t>
            </a:r>
          </a:p>
          <a:p>
            <a:pPr algn="just"/>
            <a:r>
              <a:rPr lang="it-IT" sz="3000" dirty="0" smtClean="0"/>
              <a:t>Attività di “</a:t>
            </a:r>
            <a:r>
              <a:rPr lang="it-IT" sz="3000" dirty="0" err="1" smtClean="0"/>
              <a:t>helpdesk</a:t>
            </a:r>
            <a:r>
              <a:rPr lang="it-IT" sz="3000" dirty="0" smtClean="0"/>
              <a:t>” per attori locali </a:t>
            </a:r>
          </a:p>
          <a:p>
            <a:pPr algn="just"/>
            <a:r>
              <a:rPr lang="it-IT" sz="3000" dirty="0" smtClean="0"/>
              <a:t>Avvio reti territoriali e gruppi di co-progettazione</a:t>
            </a:r>
          </a:p>
          <a:p>
            <a:pPr algn="just"/>
            <a:r>
              <a:rPr lang="it-IT" sz="3000" dirty="0" smtClean="0"/>
              <a:t>Bandi dedicati (bando </a:t>
            </a:r>
            <a:r>
              <a:rPr lang="it-IT" sz="3000" dirty="0" err="1" smtClean="0"/>
              <a:t>Horizon</a:t>
            </a:r>
            <a:r>
              <a:rPr lang="it-IT" sz="3000" dirty="0" smtClean="0"/>
              <a:t> 2020)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16831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2401"/>
            <a:ext cx="7772400" cy="179493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Il ruolo della Regione Calabria nella Cooperazione Territoriale Europea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i="1" dirty="0" smtClean="0">
                <a:solidFill>
                  <a:schemeClr val="tx1"/>
                </a:solidFill>
              </a:rPr>
              <a:t>Paolo Praticò </a:t>
            </a:r>
          </a:p>
          <a:p>
            <a:r>
              <a:rPr lang="it-IT" i="1" dirty="0" smtClean="0">
                <a:solidFill>
                  <a:schemeClr val="tx1"/>
                </a:solidFill>
              </a:rPr>
              <a:t>Dirigente Generale, Dipartimento Programmazione Nazionale e Comunitaria</a:t>
            </a:r>
            <a:endParaRPr lang="it-IT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La Calabria e la CTE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971"/>
            <a:ext cx="8229600" cy="397019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programmazione dei fondi strutturali 2014-2020 conferma e rafforza il ruolo della CTE come obiettivo strategico della politica regionale</a:t>
            </a:r>
          </a:p>
          <a:p>
            <a:pPr algn="just"/>
            <a:r>
              <a:rPr lang="it-IT" dirty="0" smtClean="0"/>
              <a:t>Il Por Calabria dà esteso riconoscimento a questo accento tracciando un ambizioso percorso di partecipazione alla CTE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275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Il Por Calabria, un paradigma innovativo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 smtClean="0"/>
              <a:t>Concentrazione dell’azione su pochi temi chiave affrontati in modo unitario attraverso lo strumento dei piani di azione/progetti strategici  </a:t>
            </a:r>
            <a:endParaRPr lang="it-IT" dirty="0"/>
          </a:p>
          <a:p>
            <a:pPr algn="just"/>
            <a:r>
              <a:rPr lang="it-IT" dirty="0" smtClean="0"/>
              <a:t>Rafforzamento dei meccanismi di concertazione e condivisione con partner </a:t>
            </a:r>
            <a:r>
              <a:rPr lang="it-IT" dirty="0"/>
              <a:t>sociali, economici ed istituzionali </a:t>
            </a:r>
            <a:endParaRPr lang="it-IT" dirty="0" smtClean="0"/>
          </a:p>
          <a:p>
            <a:pPr algn="just"/>
            <a:r>
              <a:rPr lang="it-IT" dirty="0" smtClean="0"/>
              <a:t>Forte attenzione al tema dell’innovazione come leva essenziale di sviluppo territoriale3 (RIS3)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675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Il Por Calabria, le innovazioni di metodo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0422" y="1323363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algn="just"/>
            <a:r>
              <a:rPr lang="it-IT" sz="3900" dirty="0" smtClean="0"/>
              <a:t>Digitalizzazione delle procedure (piattaforme digitali bandi)</a:t>
            </a:r>
          </a:p>
          <a:p>
            <a:pPr algn="just"/>
            <a:r>
              <a:rPr lang="it-IT" sz="3900" dirty="0" smtClean="0"/>
              <a:t>Semplificazione e snellimento degli oneri amministrativi per beneficiari</a:t>
            </a:r>
          </a:p>
          <a:p>
            <a:pPr algn="just"/>
            <a:r>
              <a:rPr lang="it-IT" sz="3900" dirty="0" smtClean="0"/>
              <a:t>Riorganizzazione e trasparenza delle banche dati (portale </a:t>
            </a:r>
            <a:r>
              <a:rPr lang="it-IT" sz="3900" dirty="0" err="1" smtClean="0"/>
              <a:t>LogiCal</a:t>
            </a:r>
            <a:r>
              <a:rPr lang="it-IT" sz="3900" dirty="0" smtClean="0"/>
              <a:t>)</a:t>
            </a:r>
          </a:p>
          <a:p>
            <a:pPr algn="just"/>
            <a:r>
              <a:rPr lang="it-IT" sz="3900" dirty="0" smtClean="0"/>
              <a:t>Forte investimento su una comunicazione più moderna ed efficace (strategia social)</a:t>
            </a:r>
            <a:endParaRPr lang="it-IT" sz="3900" dirty="0"/>
          </a:p>
        </p:txBody>
      </p:sp>
    </p:spTree>
    <p:extLst>
      <p:ext uri="{BB962C8B-B14F-4D97-AF65-F5344CB8AC3E}">
        <p14:creationId xmlns:p14="http://schemas.microsoft.com/office/powerpoint/2010/main" xmlns="" val="28678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La CTE nel Por Calabria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97915"/>
            <a:ext cx="8229600" cy="36849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Ampliare e strutturare meglio partecipazione Regione Calabria a sostegno misure POR</a:t>
            </a:r>
          </a:p>
          <a:p>
            <a:pPr algn="just"/>
            <a:r>
              <a:rPr lang="it-IT" dirty="0" smtClean="0"/>
              <a:t>Possibilità di attivare azioni di cooperazione su tutti gli assi</a:t>
            </a:r>
          </a:p>
          <a:p>
            <a:pPr algn="just"/>
            <a:r>
              <a:rPr lang="it-IT" dirty="0" smtClean="0"/>
              <a:t>Adozione approcci integrati tra fondi SIE e programmi CTE/a gestione diretta</a:t>
            </a:r>
          </a:p>
          <a:p>
            <a:pPr algn="just"/>
            <a:r>
              <a:rPr lang="it-IT" dirty="0" smtClean="0"/>
              <a:t>Favorire partecipazione diffusa di attori del sistema regionale a dimensione CTE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316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EUSAIR e dimensione mediterranea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65028"/>
            <a:ext cx="8229600" cy="3861135"/>
          </a:xfrm>
        </p:spPr>
        <p:txBody>
          <a:bodyPr>
            <a:normAutofit/>
          </a:bodyPr>
          <a:lstStyle/>
          <a:p>
            <a:pPr algn="just"/>
            <a:r>
              <a:rPr lang="it-IT" sz="3000" dirty="0" smtClean="0"/>
              <a:t>La </a:t>
            </a:r>
            <a:r>
              <a:rPr lang="it-IT" sz="3000" dirty="0"/>
              <a:t>strategia europea per la regione adriatico-ionica (EUSAIR) </a:t>
            </a:r>
            <a:r>
              <a:rPr lang="it-IT" sz="3000" dirty="0" smtClean="0"/>
              <a:t>come quadro di riferimento privilegiato per attività CTE</a:t>
            </a:r>
          </a:p>
          <a:p>
            <a:pPr algn="just"/>
            <a:r>
              <a:rPr lang="it-IT" sz="3000" dirty="0" smtClean="0"/>
              <a:t>La cooperazione come leva per valorizzare </a:t>
            </a:r>
            <a:r>
              <a:rPr lang="it-IT" sz="3000" dirty="0"/>
              <a:t>la dimensione mediterranea della Regione ed esaltarne il suo ruolo di regione cerniera </a:t>
            </a:r>
            <a:r>
              <a:rPr lang="it-IT" sz="3000" dirty="0" smtClean="0"/>
              <a:t>nell’area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13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Ambiti prioritari di cooperazione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56639"/>
            <a:ext cx="8229600" cy="3869524"/>
          </a:xfrm>
        </p:spPr>
        <p:txBody>
          <a:bodyPr>
            <a:normAutofit/>
          </a:bodyPr>
          <a:lstStyle/>
          <a:p>
            <a:pPr algn="just"/>
            <a:r>
              <a:rPr lang="it-IT" sz="3000" dirty="0" smtClean="0">
                <a:latin typeface="+mj-lt"/>
              </a:rPr>
              <a:t>Ricerca e innovazione </a:t>
            </a:r>
          </a:p>
          <a:p>
            <a:pPr algn="just"/>
            <a:r>
              <a:rPr lang="it-IT" sz="3000" dirty="0" smtClean="0">
                <a:latin typeface="+mj-lt"/>
              </a:rPr>
              <a:t>Climi e rischi ambientali</a:t>
            </a:r>
          </a:p>
          <a:p>
            <a:pPr algn="just"/>
            <a:r>
              <a:rPr lang="it-IT" sz="3000" dirty="0">
                <a:latin typeface="+mj-lt"/>
                <a:ea typeface="ＭＳ 明朝"/>
                <a:cs typeface="Times New Roman"/>
              </a:rPr>
              <a:t>Tutela dell’ambiente e valorizzazione delle risorse culturali e ambientali</a:t>
            </a:r>
            <a:r>
              <a:rPr lang="it-IT" sz="3000" dirty="0">
                <a:latin typeface="+mj-lt"/>
              </a:rPr>
              <a:t> </a:t>
            </a:r>
            <a:endParaRPr lang="it-IT" sz="3000" dirty="0" smtClean="0">
              <a:latin typeface="+mj-lt"/>
            </a:endParaRPr>
          </a:p>
          <a:p>
            <a:pPr algn="just"/>
            <a:r>
              <a:rPr lang="it-IT" sz="3000" dirty="0">
                <a:latin typeface="+mj-lt"/>
              </a:rPr>
              <a:t>Logistica, e in particolare trasporti </a:t>
            </a:r>
            <a:endParaRPr lang="it-IT" sz="3000" dirty="0" smtClean="0">
              <a:latin typeface="+mj-lt"/>
            </a:endParaRPr>
          </a:p>
          <a:p>
            <a:pPr algn="just"/>
            <a:r>
              <a:rPr lang="it-IT" sz="3000" dirty="0" smtClean="0">
                <a:latin typeface="+mj-lt"/>
              </a:rPr>
              <a:t>Capacità istituzionale </a:t>
            </a:r>
            <a:endParaRPr lang="it-IT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2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La struttura a supporto della CTE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7306"/>
            <a:ext cx="8229600" cy="3768857"/>
          </a:xfrm>
        </p:spPr>
        <p:txBody>
          <a:bodyPr>
            <a:normAutofit/>
          </a:bodyPr>
          <a:lstStyle/>
          <a:p>
            <a:pPr algn="just"/>
            <a:r>
              <a:rPr lang="it-IT" sz="3000" dirty="0" smtClean="0"/>
              <a:t>Settore Programmazione, Cooperazione e Capacità amministrativa</a:t>
            </a:r>
          </a:p>
          <a:p>
            <a:pPr algn="just"/>
            <a:r>
              <a:rPr lang="it-IT" sz="3000" dirty="0" smtClean="0"/>
              <a:t>Ufficio </a:t>
            </a:r>
            <a:r>
              <a:rPr lang="it-IT" sz="3000" dirty="0"/>
              <a:t>Cooperazione territoriale </a:t>
            </a:r>
            <a:r>
              <a:rPr lang="it-IT" sz="3000" dirty="0" smtClean="0"/>
              <a:t>europea</a:t>
            </a:r>
          </a:p>
          <a:p>
            <a:pPr algn="just"/>
            <a:r>
              <a:rPr lang="it-IT" sz="3000" dirty="0" smtClean="0"/>
              <a:t>Sede di Bruxelles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22427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366</Words>
  <Application>Microsoft Office PowerPoint</Application>
  <PresentationFormat>Presentazione su schermo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Il ruolo della Regione Calabria nella Cooperazione Territoriale Europea</vt:lpstr>
      <vt:lpstr>   La Calabria e la CTE </vt:lpstr>
      <vt:lpstr>   Il Por Calabria, un paradigma innovativo </vt:lpstr>
      <vt:lpstr>   Il Por Calabria, le innovazioni di metodo</vt:lpstr>
      <vt:lpstr>   La CTE nel Por Calabria</vt:lpstr>
      <vt:lpstr>   EUSAIR e dimensione mediterranea</vt:lpstr>
      <vt:lpstr>   Ambiti prioritari di cooperazione</vt:lpstr>
      <vt:lpstr>   La struttura a supporto della CTE</vt:lpstr>
      <vt:lpstr>   I progetti europei in corso</vt:lpstr>
      <vt:lpstr>   Le attività della Regione sulla CTE </vt:lpstr>
      <vt:lpstr>L    Promuovere la partecipazione territoriale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ruolo della Regione Calabria nella Cooperazione Territoriale Europea</dc:title>
  <dc:creator>molica stefano</dc:creator>
  <cp:lastModifiedBy>Admin</cp:lastModifiedBy>
  <cp:revision>17</cp:revision>
  <dcterms:created xsi:type="dcterms:W3CDTF">2017-02-20T13:38:06Z</dcterms:created>
  <dcterms:modified xsi:type="dcterms:W3CDTF">2017-02-24T08:59:27Z</dcterms:modified>
</cp:coreProperties>
</file>